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9"/>
  </p:notesMasterIdLst>
  <p:sldIdLst>
    <p:sldId id="256" r:id="rId2"/>
    <p:sldId id="257" r:id="rId3"/>
    <p:sldId id="259" r:id="rId4"/>
    <p:sldId id="258" r:id="rId5"/>
    <p:sldId id="260" r:id="rId6"/>
    <p:sldId id="265"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83962" autoAdjust="0"/>
  </p:normalViewPr>
  <p:slideViewPr>
    <p:cSldViewPr snapToGrid="0">
      <p:cViewPr>
        <p:scale>
          <a:sx n="65" d="100"/>
          <a:sy n="65" d="100"/>
        </p:scale>
        <p:origin x="-726" y="-1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12A8D-7158-499B-B968-2242498602C3}" type="datetimeFigureOut">
              <a:rPr lang="en-US" smtClean="0"/>
              <a:pPr/>
              <a:t>10/17/2019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981CEC-2712-4B77-AAE8-53A8D706677A}" type="slidenum">
              <a:rPr lang="en-US" smtClean="0"/>
              <a:pPr/>
              <a:t>‹#›</a:t>
            </a:fld>
            <a:endParaRPr lang="en-US" dirty="0"/>
          </a:p>
        </p:txBody>
      </p:sp>
    </p:spTree>
    <p:extLst>
      <p:ext uri="{BB962C8B-B14F-4D97-AF65-F5344CB8AC3E}">
        <p14:creationId xmlns:p14="http://schemas.microsoft.com/office/powerpoint/2010/main" val="1690247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Hello</a:t>
            </a:r>
            <a:r>
              <a:rPr lang="en-US" baseline="0" dirty="0"/>
              <a:t> everyone! My Name is (……………..). I’m here to present to you  a topic on product pricing recommendations strategies at Acme. It is an interactive topic  as it deals with  various accounting concepts so stay tuned…</a:t>
            </a:r>
            <a:endParaRPr lang="en-US" dirty="0"/>
          </a:p>
        </p:txBody>
      </p:sp>
      <p:sp>
        <p:nvSpPr>
          <p:cNvPr id="4" name="Slide Number Placeholder 3"/>
          <p:cNvSpPr>
            <a:spLocks noGrp="1"/>
          </p:cNvSpPr>
          <p:nvPr>
            <p:ph type="sldNum" sz="quarter" idx="5"/>
          </p:nvPr>
        </p:nvSpPr>
        <p:spPr/>
        <p:txBody>
          <a:bodyPr/>
          <a:lstStyle/>
          <a:p>
            <a:fld id="{08981CEC-2712-4B77-AAE8-53A8D706677A}" type="slidenum">
              <a:rPr lang="en-US" smtClean="0"/>
              <a:pPr/>
              <a:t>1</a:t>
            </a:fld>
            <a:endParaRPr lang="en-US" dirty="0"/>
          </a:p>
        </p:txBody>
      </p:sp>
    </p:spTree>
    <p:extLst>
      <p:ext uri="{BB962C8B-B14F-4D97-AF65-F5344CB8AC3E}">
        <p14:creationId xmlns:p14="http://schemas.microsoft.com/office/powerpoint/2010/main" val="3942047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For this presentation, I’ll deliberate on how various financial concepts impact on financial reporting, extrapolate the differences between variable and fixed costs. Besides, the presentation discusses application of accounting principles in</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evaluating</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 business financial performance, financial and managerial accounting approaches, and lastly, recommendation of plan of action  to management.</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08981CEC-2712-4B77-AAE8-53A8D706677A}" type="slidenum">
              <a:rPr lang="en-US" smtClean="0"/>
              <a:pPr/>
              <a:t>2</a:t>
            </a:fld>
            <a:endParaRPr lang="en-US" dirty="0"/>
          </a:p>
        </p:txBody>
      </p:sp>
    </p:spTree>
    <p:extLst>
      <p:ext uri="{BB962C8B-B14F-4D97-AF65-F5344CB8AC3E}">
        <p14:creationId xmlns:p14="http://schemas.microsoft.com/office/powerpoint/2010/main" val="1495758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Accrued concept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 highlights that an entity might recognize the revenue accrued, the losses and profits in value that deviates from what would be expected based on the amounts received from the clients or amount paid to the suppliers.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The accrual concept thus helps the auditors in certification of the financial statements of large corporate.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On</a:t>
            </a:r>
            <a:r>
              <a:rPr lang="en-US" sz="1200" kern="1200" baseline="0" dirty="0">
                <a:solidFill>
                  <a:schemeClr val="tx1"/>
                </a:solidFill>
                <a:latin typeface="+mn-lt"/>
                <a:ea typeface="+mn-ea"/>
                <a:cs typeface="+mn-cs"/>
              </a:rPr>
              <a:t> the other hand, </a:t>
            </a:r>
            <a:r>
              <a:rPr lang="en-US" sz="1200" kern="1200" dirty="0">
                <a:solidFill>
                  <a:schemeClr val="tx1"/>
                </a:solidFill>
                <a:latin typeface="+mn-lt"/>
                <a:ea typeface="+mn-ea"/>
                <a:cs typeface="+mn-cs"/>
              </a:rPr>
              <a:t>Conservatism concept</a:t>
            </a:r>
            <a:r>
              <a:rPr lang="en-US" sz="1200" kern="1200" baseline="0" dirty="0">
                <a:solidFill>
                  <a:schemeClr val="tx1"/>
                </a:solidFill>
                <a:latin typeface="+mn-lt"/>
                <a:ea typeface="+mn-ea"/>
                <a:cs typeface="+mn-cs"/>
              </a:rPr>
              <a:t> r</a:t>
            </a:r>
            <a:r>
              <a:rPr lang="en-US" sz="1200" kern="1200" dirty="0">
                <a:solidFill>
                  <a:schemeClr val="tx1"/>
                </a:solidFill>
                <a:latin typeface="+mn-lt"/>
                <a:ea typeface="+mn-ea"/>
                <a:cs typeface="+mn-cs"/>
              </a:rPr>
              <a:t>esults into conservative financial statement results. Revenue accumulated will only be realized when there is expected certainty that it will be realized.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08981CEC-2712-4B77-AAE8-53A8D706677A}" type="slidenum">
              <a:rPr lang="en-US" smtClean="0"/>
              <a:pPr/>
              <a:t>3</a:t>
            </a:fld>
            <a:endParaRPr lang="en-US" dirty="0"/>
          </a:p>
        </p:txBody>
      </p:sp>
    </p:spTree>
    <p:extLst>
      <p:ext uri="{BB962C8B-B14F-4D97-AF65-F5344CB8AC3E}">
        <p14:creationId xmlns:p14="http://schemas.microsoft.com/office/powerpoint/2010/main" val="2654922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Variable cost primarily refers to the item that can be altered. As a result, they can be manipulated or adjusted according to the demands of the company . On the other hand, the fixed costs will remain unaltered even if some specific constituents are changed.</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08981CEC-2712-4B77-AAE8-53A8D706677A}" type="slidenum">
              <a:rPr lang="en-US" smtClean="0"/>
              <a:pPr/>
              <a:t>4</a:t>
            </a:fld>
            <a:endParaRPr lang="en-US" dirty="0"/>
          </a:p>
        </p:txBody>
      </p:sp>
    </p:spTree>
    <p:extLst>
      <p:ext uri="{BB962C8B-B14F-4D97-AF65-F5344CB8AC3E}">
        <p14:creationId xmlns:p14="http://schemas.microsoft.com/office/powerpoint/2010/main" val="847641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 </a:t>
            </a:r>
            <a:r>
              <a:rPr lang="en-US" sz="1200" b="0" kern="1200" dirty="0">
                <a:solidFill>
                  <a:schemeClr val="tx1"/>
                </a:solidFill>
                <a:latin typeface="+mn-lt"/>
                <a:ea typeface="+mn-ea"/>
                <a:cs typeface="+mn-cs"/>
              </a:rPr>
              <a:t>Cash</a:t>
            </a:r>
            <a:r>
              <a:rPr lang="en-US" sz="1200" b="0" kern="1200" baseline="0" dirty="0">
                <a:solidFill>
                  <a:schemeClr val="tx1"/>
                </a:solidFill>
                <a:latin typeface="+mn-lt"/>
                <a:ea typeface="+mn-ea"/>
                <a:cs typeface="+mn-cs"/>
              </a:rPr>
              <a:t> method is primarily useful for the small corporations and the budding businesses enterprise. In cash accounting approach, it takes notice of the revenue and the expenses only when money is transferred from on hand to another. On the other hand, accrual approach highlight revenue  when it is actually earned and indicates the expenses in an event that they are billed. For Acme, </a:t>
            </a:r>
            <a:r>
              <a:rPr lang="en-US" sz="1200" kern="1200" dirty="0">
                <a:solidFill>
                  <a:schemeClr val="tx1"/>
                </a:solidFill>
                <a:latin typeface="+mn-lt"/>
                <a:ea typeface="+mn-ea"/>
                <a:cs typeface="+mn-cs"/>
              </a:rPr>
              <a:t>that the business has only existed for a period of not more than 8 years and   can only produce about 8k-10k number of cases on monthly basis, therefore,</a:t>
            </a:r>
            <a:r>
              <a:rPr lang="en-US" sz="1200" kern="1200" baseline="0" dirty="0">
                <a:solidFill>
                  <a:schemeClr val="tx1"/>
                </a:solidFill>
                <a:latin typeface="+mn-lt"/>
                <a:ea typeface="+mn-ea"/>
                <a:cs typeface="+mn-cs"/>
              </a:rPr>
              <a:t> cash approach would be recommended. However, as the business grows </a:t>
            </a:r>
            <a:r>
              <a:rPr lang="en-US" sz="1200" kern="1200" dirty="0">
                <a:solidFill>
                  <a:schemeClr val="tx1"/>
                </a:solidFill>
                <a:latin typeface="+mn-lt"/>
                <a:ea typeface="+mn-ea"/>
                <a:cs typeface="+mn-cs"/>
              </a:rPr>
              <a:t>it will switch from cash accounting method majorly utilized for quick deals to accrual accounting method to oversee its accounting developments since it will attract large service and customer base.</a:t>
            </a:r>
          </a:p>
          <a:p>
            <a:endParaRPr lang="en-US" sz="1200" kern="1200" dirty="0">
              <a:solidFill>
                <a:schemeClr val="tx1"/>
              </a:solidFill>
              <a:latin typeface="+mn-lt"/>
              <a:ea typeface="+mn-ea"/>
              <a:cs typeface="+mn-cs"/>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08981CEC-2712-4B77-AAE8-53A8D706677A}" type="slidenum">
              <a:rPr lang="en-US" smtClean="0"/>
              <a:pPr/>
              <a:t>5</a:t>
            </a:fld>
            <a:endParaRPr lang="en-US" dirty="0"/>
          </a:p>
        </p:txBody>
      </p:sp>
    </p:spTree>
    <p:extLst>
      <p:ext uri="{BB962C8B-B14F-4D97-AF65-F5344CB8AC3E}">
        <p14:creationId xmlns:p14="http://schemas.microsoft.com/office/powerpoint/2010/main" val="1772814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company will benefit a great deal after recalculating the costs. Many customers will be attracted and in turn, increases production of the cases that may find their way out. The process is also viable for Acme since it is still budding. Once Acme is through with its one time supplier it will be at liberty to continue with its original supplier. As Acme develops it will switch from cash accounting method majorly utilized for quick deals to accrual accounting method to oversee its accounting developments since it will attract large service and customer base .</a:t>
            </a:r>
          </a:p>
          <a:p>
            <a:endParaRPr lang="en-US" dirty="0"/>
          </a:p>
        </p:txBody>
      </p:sp>
      <p:sp>
        <p:nvSpPr>
          <p:cNvPr id="4" name="Slide Number Placeholder 3"/>
          <p:cNvSpPr>
            <a:spLocks noGrp="1"/>
          </p:cNvSpPr>
          <p:nvPr>
            <p:ph type="sldNum" sz="quarter" idx="10"/>
          </p:nvPr>
        </p:nvSpPr>
        <p:spPr/>
        <p:txBody>
          <a:bodyPr/>
          <a:lstStyle/>
          <a:p>
            <a:fld id="{08981CEC-2712-4B77-AAE8-53A8D706677A}"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981CEC-2712-4B77-AAE8-53A8D706677A}" type="slidenum">
              <a:rPr lang="en-US" smtClean="0"/>
              <a:pPr/>
              <a:t>7</a:t>
            </a:fld>
            <a:endParaRPr lang="en-US" dirty="0"/>
          </a:p>
        </p:txBody>
      </p:sp>
    </p:spTree>
    <p:extLst>
      <p:ext uri="{BB962C8B-B14F-4D97-AF65-F5344CB8AC3E}">
        <p14:creationId xmlns:p14="http://schemas.microsoft.com/office/powerpoint/2010/main" val="27215618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2463928-0C2D-4010-9300-793147A7308D}" type="datetimeFigureOut">
              <a:rPr lang="en-US" smtClean="0"/>
              <a:pPr/>
              <a:t>10/17/2019</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8FBDF99-0C4C-4DDD-A7CC-F61C89857D2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2463928-0C2D-4010-9300-793147A7308D}" type="datetimeFigureOut">
              <a:rPr lang="en-US" smtClean="0"/>
              <a:pPr/>
              <a:t>10/17/2019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FBDF99-0C4C-4DDD-A7CC-F61C89857D23}" type="slidenum">
              <a:rPr lang="en-US" smtClean="0"/>
              <a:pPr/>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2463928-0C2D-4010-9300-793147A7308D}" type="datetimeFigureOut">
              <a:rPr lang="en-US" smtClean="0"/>
              <a:pPr/>
              <a:t>10/17/2019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FBDF99-0C4C-4DDD-A7CC-F61C89857D23}" type="slidenum">
              <a:rPr lang="en-US" smtClean="0"/>
              <a:pPr/>
              <a:t>‹#›</a:t>
            </a:fld>
            <a:endParaRPr lang="en-US" dirty="0"/>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2463928-0C2D-4010-9300-793147A7308D}" type="datetimeFigureOut">
              <a:rPr lang="en-US" smtClean="0"/>
              <a:pPr/>
              <a:t>10/17/2019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FBDF99-0C4C-4DDD-A7CC-F61C89857D23}" type="slidenum">
              <a:rPr lang="en-US" smtClean="0"/>
              <a:pPr/>
              <a:t>‹#›</a:t>
            </a:fld>
            <a:endParaRPr lang="en-US" dirty="0"/>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2463928-0C2D-4010-9300-793147A7308D}" type="datetimeFigureOut">
              <a:rPr lang="en-US" smtClean="0"/>
              <a:pPr/>
              <a:t>10/17/2019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8FBDF99-0C4C-4DDD-A7CC-F61C89857D23}"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2463928-0C2D-4010-9300-793147A7308D}" type="datetimeFigureOut">
              <a:rPr lang="en-US" smtClean="0"/>
              <a:pPr/>
              <a:t>10/17/2019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FBDF99-0C4C-4DDD-A7CC-F61C89857D23}" type="slidenum">
              <a:rPr lang="en-US" smtClean="0"/>
              <a:pPr/>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463928-0C2D-4010-9300-793147A7308D}" type="datetimeFigureOut">
              <a:rPr lang="en-US" smtClean="0"/>
              <a:pPr/>
              <a:t>10/17/2019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FBDF99-0C4C-4DDD-A7CC-F61C89857D2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62463928-0C2D-4010-9300-793147A7308D}" type="datetimeFigureOut">
              <a:rPr lang="en-US" smtClean="0"/>
              <a:pPr/>
              <a:t>10/17/2019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FBDF99-0C4C-4DDD-A7CC-F61C89857D23}"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2463928-0C2D-4010-9300-793147A7308D}" type="datetimeFigureOut">
              <a:rPr lang="en-US" smtClean="0"/>
              <a:pPr/>
              <a:t>10/17/2019</a:t>
            </a:fld>
            <a:endParaRPr lang="en-US" dirty="0"/>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8FBDF99-0C4C-4DDD-A7CC-F61C89857D23}" type="slidenum">
              <a:rPr lang="en-US" smtClean="0"/>
              <a:pPr/>
              <a:t>‹#›</a:t>
            </a:fld>
            <a:endParaRPr lang="en-US"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2463928-0C2D-4010-9300-793147A7308D}" type="datetimeFigureOut">
              <a:rPr lang="en-US" smtClean="0"/>
              <a:pPr/>
              <a:t>10/17/2019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FBDF99-0C4C-4DDD-A7CC-F61C89857D2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2463928-0C2D-4010-9300-793147A7308D}" type="datetimeFigureOut">
              <a:rPr lang="en-US" smtClean="0"/>
              <a:pPr/>
              <a:t>10/17/2019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FBDF99-0C4C-4DDD-A7CC-F61C89857D2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62463928-0C2D-4010-9300-793147A7308D}" type="datetimeFigureOut">
              <a:rPr lang="en-US" smtClean="0"/>
              <a:pPr/>
              <a:t>10/17/2019</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38FBDF99-0C4C-4DDD-A7CC-F61C89857D2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2B4223-FE7A-49D2-A8D1-DD5BF361681F}"/>
              </a:ext>
            </a:extLst>
          </p:cNvPr>
          <p:cNvSpPr>
            <a:spLocks noGrp="1"/>
          </p:cNvSpPr>
          <p:nvPr>
            <p:ph type="ctrTitle"/>
          </p:nvPr>
        </p:nvSpPr>
        <p:spPr>
          <a:xfrm>
            <a:off x="839512" y="722488"/>
            <a:ext cx="10512985" cy="639743"/>
          </a:xfrm>
          <a:solidFill>
            <a:schemeClr val="bg2">
              <a:lumMod val="50000"/>
            </a:schemeClr>
          </a:solidFill>
        </p:spPr>
        <p:txBody>
          <a:bodyPr>
            <a:normAutofit/>
          </a:bodyPr>
          <a:lstStyle/>
          <a:p>
            <a:pPr algn="ctr"/>
            <a:r>
              <a:rPr lang="en-US" sz="3200" cap="none" dirty="0">
                <a:solidFill>
                  <a:schemeClr val="bg1">
                    <a:lumMod val="85000"/>
                  </a:schemeClr>
                </a:solidFill>
              </a:rPr>
              <a:t>Advocating For Children</a:t>
            </a:r>
          </a:p>
        </p:txBody>
      </p:sp>
      <p:sp>
        <p:nvSpPr>
          <p:cNvPr id="3" name="Subtitle 2">
            <a:extLst>
              <a:ext uri="{FF2B5EF4-FFF2-40B4-BE49-F238E27FC236}">
                <a16:creationId xmlns:a16="http://schemas.microsoft.com/office/drawing/2014/main" xmlns="" id="{7AA9FD22-034E-428F-A04A-883CDA023245}"/>
              </a:ext>
            </a:extLst>
          </p:cNvPr>
          <p:cNvSpPr>
            <a:spLocks noGrp="1"/>
          </p:cNvSpPr>
          <p:nvPr>
            <p:ph type="subTitle" idx="1"/>
          </p:nvPr>
        </p:nvSpPr>
        <p:spPr>
          <a:xfrm>
            <a:off x="1777464" y="1467561"/>
            <a:ext cx="8637072" cy="4357511"/>
          </a:xfrm>
        </p:spPr>
        <p:txBody>
          <a:bodyPr>
            <a:normAutofit/>
          </a:bodyPr>
          <a:lstStyle/>
          <a:p>
            <a:pPr algn="ctr"/>
            <a:r>
              <a:rPr lang="en-US" sz="2800" cap="none" dirty="0">
                <a:latin typeface="Times New Roman" panose="02020603050405020304" pitchFamily="18" charset="0"/>
                <a:cs typeface="Times New Roman" panose="02020603050405020304" pitchFamily="18" charset="0"/>
              </a:rPr>
              <a:t>Student’s Name</a:t>
            </a:r>
          </a:p>
          <a:p>
            <a:pPr algn="ctr"/>
            <a:endParaRPr lang="en-US" sz="2800" cap="none" dirty="0">
              <a:latin typeface="Times New Roman" panose="02020603050405020304" pitchFamily="18" charset="0"/>
              <a:cs typeface="Times New Roman" panose="02020603050405020304" pitchFamily="18" charset="0"/>
            </a:endParaRPr>
          </a:p>
          <a:p>
            <a:pPr algn="ctr"/>
            <a:endParaRPr lang="en-US" sz="2800" cap="none" dirty="0">
              <a:latin typeface="Times New Roman" panose="02020603050405020304" pitchFamily="18" charset="0"/>
              <a:cs typeface="Times New Roman" panose="02020603050405020304" pitchFamily="18" charset="0"/>
            </a:endParaRPr>
          </a:p>
          <a:p>
            <a:pPr algn="ctr"/>
            <a:r>
              <a:rPr lang="en-US" sz="2800" cap="none" dirty="0">
                <a:latin typeface="Times New Roman" panose="02020603050405020304" pitchFamily="18" charset="0"/>
                <a:cs typeface="Times New Roman" panose="02020603050405020304" pitchFamily="18" charset="0"/>
              </a:rPr>
              <a:t>Students Affiliation</a:t>
            </a:r>
          </a:p>
          <a:p>
            <a:pPr algn="ctr"/>
            <a:endParaRPr lang="en-US" sz="2800" cap="none" dirty="0">
              <a:latin typeface="Times New Roman" panose="02020603050405020304" pitchFamily="18" charset="0"/>
              <a:cs typeface="Times New Roman" panose="02020603050405020304" pitchFamily="18" charset="0"/>
            </a:endParaRPr>
          </a:p>
          <a:p>
            <a:pPr algn="ctr"/>
            <a:r>
              <a:rPr lang="en-US" sz="2800" cap="none" dirty="0">
                <a:latin typeface="Times New Roman" panose="02020603050405020304" pitchFamily="18" charset="0"/>
                <a:cs typeface="Times New Roman" panose="02020603050405020304" pitchFamily="18" charset="0"/>
              </a:rPr>
              <a:t>Date </a:t>
            </a:r>
          </a:p>
          <a:p>
            <a:endParaRPr lang="en-US" dirty="0"/>
          </a:p>
        </p:txBody>
      </p:sp>
    </p:spTree>
    <p:extLst>
      <p:ext uri="{BB962C8B-B14F-4D97-AF65-F5344CB8AC3E}">
        <p14:creationId xmlns:p14="http://schemas.microsoft.com/office/powerpoint/2010/main" val="3776084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C87C034-F21D-4BCA-84FF-AC1B99E261CB}"/>
              </a:ext>
            </a:extLst>
          </p:cNvPr>
          <p:cNvSpPr>
            <a:spLocks noGrp="1"/>
          </p:cNvSpPr>
          <p:nvPr>
            <p:ph idx="1"/>
          </p:nvPr>
        </p:nvSpPr>
        <p:spPr>
          <a:xfrm>
            <a:off x="382995" y="1723855"/>
            <a:ext cx="11740444" cy="4667290"/>
          </a:xfrm>
        </p:spPr>
        <p:txBody>
          <a:bodyPr>
            <a:noAutofit/>
          </a:bodyPr>
          <a:lstStyle/>
          <a:p>
            <a:pPr marL="0" indent="0" algn="just">
              <a:buNone/>
            </a:pPr>
            <a:r>
              <a:rPr lang="en-US" sz="2800" dirty="0">
                <a:latin typeface="Times New Roman" panose="02020603050405020304" pitchFamily="18" charset="0"/>
                <a:cs typeface="Times New Roman" panose="02020603050405020304" pitchFamily="18" charset="0"/>
              </a:rPr>
              <a:t>The presentation critically covers:</a:t>
            </a:r>
          </a:p>
          <a:p>
            <a:r>
              <a:rPr lang="en-US" sz="2800" dirty="0">
                <a:latin typeface="Times New Roman" panose="02020603050405020304" pitchFamily="18" charset="0"/>
                <a:cs typeface="Times New Roman" panose="02020603050405020304" pitchFamily="18" charset="0"/>
              </a:rPr>
              <a:t>Identification of issues</a:t>
            </a:r>
            <a:r>
              <a:rPr lang="en-GB" sz="2800" dirty="0">
                <a:latin typeface="Times New Roman" panose="02020603050405020304" pitchFamily="18" charset="0"/>
                <a:cs typeface="Times New Roman" panose="02020603050405020304" pitchFamily="18" charset="0"/>
              </a:rPr>
              <a:t> concern for young children and their families </a:t>
            </a:r>
          </a:p>
          <a:p>
            <a:r>
              <a:rPr lang="en-GB" sz="2800" dirty="0">
                <a:latin typeface="Times New Roman" panose="02020603050405020304" pitchFamily="18" charset="0"/>
                <a:cs typeface="Times New Roman" panose="02020603050405020304" pitchFamily="18" charset="0"/>
              </a:rPr>
              <a:t>Advocating for change</a:t>
            </a:r>
          </a:p>
          <a:p>
            <a:r>
              <a:rPr lang="en-GB" sz="2800" dirty="0">
                <a:latin typeface="Times New Roman" panose="02020603050405020304" pitchFamily="18" charset="0"/>
                <a:cs typeface="Times New Roman" panose="02020603050405020304" pitchFamily="18" charset="0"/>
              </a:rPr>
              <a:t>Presentation of action plan</a:t>
            </a:r>
          </a:p>
          <a:p>
            <a:r>
              <a:rPr lang="en-US" sz="2800" dirty="0">
                <a:latin typeface="Times New Roman" panose="02020603050405020304" pitchFamily="18" charset="0"/>
                <a:cs typeface="Times New Roman" panose="02020603050405020304" pitchFamily="18" charset="0"/>
              </a:rPr>
              <a:t>conclusion</a:t>
            </a:r>
          </a:p>
          <a:p>
            <a:pPr algn="just">
              <a:buNone/>
            </a:pPr>
            <a:endParaRPr lang="en-US"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2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xmlns="" id="{C33DD279-A08B-4753-846A-D4E97F0B003A}"/>
              </a:ext>
            </a:extLst>
          </p:cNvPr>
          <p:cNvSpPr>
            <a:spLocks noGrp="1"/>
          </p:cNvSpPr>
          <p:nvPr>
            <p:ph type="title"/>
          </p:nvPr>
        </p:nvSpPr>
        <p:spPr>
          <a:xfrm>
            <a:off x="1451581" y="804520"/>
            <a:ext cx="9603275" cy="587136"/>
          </a:xfrm>
          <a:solidFill>
            <a:schemeClr val="bg2">
              <a:lumMod val="50000"/>
            </a:schemeClr>
          </a:solidFill>
        </p:spPr>
        <p:txBody>
          <a:bodyPr>
            <a:noAutofit/>
          </a:bodyPr>
          <a:lstStyle/>
          <a:p>
            <a:r>
              <a:rPr lang="en-US" sz="3800" cap="none" dirty="0">
                <a:solidFill>
                  <a:schemeClr val="bg1">
                    <a:lumMod val="75000"/>
                  </a:schemeClr>
                </a:solidFill>
                <a:latin typeface="Times New Roman" panose="02020603050405020304" pitchFamily="18" charset="0"/>
                <a:cs typeface="Times New Roman" panose="02020603050405020304" pitchFamily="18" charset="0"/>
              </a:rPr>
              <a:t>Introduction</a:t>
            </a:r>
          </a:p>
        </p:txBody>
      </p:sp>
    </p:spTree>
    <p:extLst>
      <p:ext uri="{BB962C8B-B14F-4D97-AF65-F5344CB8AC3E}">
        <p14:creationId xmlns:p14="http://schemas.microsoft.com/office/powerpoint/2010/main" val="1511946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737DB22-FD5D-4DED-A59F-11B52E9DB14E}"/>
              </a:ext>
            </a:extLst>
          </p:cNvPr>
          <p:cNvSpPr>
            <a:spLocks noGrp="1"/>
          </p:cNvSpPr>
          <p:nvPr>
            <p:ph idx="1"/>
          </p:nvPr>
        </p:nvSpPr>
        <p:spPr/>
        <p:txBody>
          <a:bodyPr>
            <a:normAutofit/>
          </a:bodyPr>
          <a:lstStyle/>
          <a:p>
            <a:pPr>
              <a:buFont typeface="Wingdings" pitchFamily="2" charset="2"/>
              <a:buChar char="ü"/>
            </a:pPr>
            <a:r>
              <a:rPr lang="en-US" sz="2800" dirty="0">
                <a:latin typeface="Times New Roman" panose="02020603050405020304" pitchFamily="18" charset="0"/>
                <a:cs typeface="Times New Roman" panose="02020603050405020304" pitchFamily="18" charset="0"/>
              </a:rPr>
              <a:t>Identification of children and young family pressing issues</a:t>
            </a:r>
          </a:p>
          <a:p>
            <a:r>
              <a:rPr lang="en-US" sz="2800" dirty="0">
                <a:latin typeface="Times New Roman" panose="02020603050405020304" pitchFamily="18" charset="0"/>
                <a:cs typeface="Times New Roman" panose="02020603050405020304" pitchFamily="18" charset="0"/>
              </a:rPr>
              <a:t> identification of  strengthening families protective factors</a:t>
            </a:r>
            <a:endParaRPr lang="en-US" dirty="0"/>
          </a:p>
          <a:p>
            <a:pPr marL="109728" indent="0">
              <a:buNone/>
            </a:pPr>
            <a:endParaRPr lang="en-US" sz="2800" dirty="0">
              <a:latin typeface="Times New Roman" panose="02020603050405020304" pitchFamily="18" charset="0"/>
              <a:cs typeface="Times New Roman" panose="02020603050405020304" pitchFamily="18" charset="0"/>
            </a:endParaRPr>
          </a:p>
          <a:p>
            <a:pPr>
              <a:buNone/>
            </a:pPr>
            <a:endParaRPr lang="en-US" sz="2800" dirty="0">
              <a:latin typeface="Times New Roman" panose="02020603050405020304" pitchFamily="18" charset="0"/>
              <a:cs typeface="Times New Roman" panose="02020603050405020304" pitchFamily="18" charset="0"/>
            </a:endParaRPr>
          </a:p>
          <a:p>
            <a:pPr>
              <a:buNone/>
            </a:pPr>
            <a:endParaRPr lang="en-US" sz="28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xmlns="" id="{EAE71030-942C-4F09-BA58-EEB245470737}"/>
              </a:ext>
            </a:extLst>
          </p:cNvPr>
          <p:cNvSpPr>
            <a:spLocks noGrp="1"/>
          </p:cNvSpPr>
          <p:nvPr>
            <p:ph type="title"/>
          </p:nvPr>
        </p:nvSpPr>
        <p:spPr>
          <a:xfrm>
            <a:off x="740071" y="224174"/>
            <a:ext cx="9645779" cy="989352"/>
          </a:xfrm>
          <a:solidFill>
            <a:schemeClr val="bg2">
              <a:lumMod val="50000"/>
            </a:schemeClr>
          </a:solidFill>
        </p:spPr>
        <p:txBody>
          <a:bodyPr>
            <a:noAutofit/>
          </a:bodyPr>
          <a:lstStyle/>
          <a:p>
            <a:r>
              <a:rPr lang="en-US" sz="3800" dirty="0">
                <a:solidFill>
                  <a:schemeClr val="bg1">
                    <a:lumMod val="75000"/>
                  </a:schemeClr>
                </a:solidFill>
                <a:latin typeface="Times New Roman" panose="02020603050405020304" pitchFamily="18" charset="0"/>
                <a:cs typeface="Times New Roman" panose="02020603050405020304" pitchFamily="18" charset="0"/>
              </a:rPr>
              <a:t>Identification of issues</a:t>
            </a:r>
            <a:r>
              <a:rPr lang="en-US" sz="3800" dirty="0">
                <a:latin typeface="Times New Roman" panose="02020603050405020304" pitchFamily="18" charset="0"/>
                <a:cs typeface="Times New Roman" panose="02020603050405020304" pitchFamily="18" charset="0"/>
              </a:rPr>
              <a:t/>
            </a:r>
            <a:br>
              <a:rPr lang="en-US" sz="3800" dirty="0">
                <a:latin typeface="Times New Roman" panose="02020603050405020304" pitchFamily="18" charset="0"/>
                <a:cs typeface="Times New Roman" panose="02020603050405020304" pitchFamily="18" charset="0"/>
              </a:rPr>
            </a:br>
            <a:endParaRPr lang="en-US" sz="3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0358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25272BA-636E-4117-97A8-53CFAA9923B2}"/>
              </a:ext>
            </a:extLst>
          </p:cNvPr>
          <p:cNvSpPr>
            <a:spLocks noGrp="1"/>
          </p:cNvSpPr>
          <p:nvPr>
            <p:ph idx="1"/>
          </p:nvPr>
        </p:nvSpPr>
        <p:spPr>
          <a:xfrm>
            <a:off x="790223" y="2015738"/>
            <a:ext cx="10264632" cy="3739609"/>
          </a:xfrm>
        </p:spPr>
        <p:txBody>
          <a:bodyPr>
            <a:noAutofit/>
          </a:bodyPr>
          <a:lstStyle/>
          <a:p>
            <a:pPr>
              <a:buFont typeface="Wingdings" pitchFamily="2" charset="2"/>
              <a:buChar char="ü"/>
            </a:pPr>
            <a:endParaRPr lang="en-US" sz="2800" dirty="0">
              <a:latin typeface="Times New Roman" panose="02020603050405020304" pitchFamily="18" charset="0"/>
              <a:cs typeface="Times New Roman" panose="02020603050405020304" pitchFamily="18" charset="0"/>
            </a:endParaRPr>
          </a:p>
          <a:p>
            <a:pPr>
              <a:buFont typeface="Wingdings" pitchFamily="2" charset="2"/>
              <a:buChar char="ü"/>
            </a:pPr>
            <a:r>
              <a:rPr lang="en-US" sz="2800" dirty="0">
                <a:latin typeface="Times New Roman" panose="02020603050405020304" pitchFamily="18" charset="0"/>
                <a:cs typeface="Times New Roman" panose="02020603050405020304" pitchFamily="18" charset="0"/>
              </a:rPr>
              <a:t>Sociological theory </a:t>
            </a:r>
            <a:r>
              <a:rPr lang="en-US" sz="2800" dirty="0" smtClean="0">
                <a:latin typeface="Times New Roman" panose="02020603050405020304" pitchFamily="18" charset="0"/>
                <a:cs typeface="Times New Roman" panose="02020603050405020304" pitchFamily="18" charset="0"/>
              </a:rPr>
              <a:t>consideration</a:t>
            </a:r>
            <a:endParaRPr lang="en-US" sz="2800" dirty="0">
              <a:latin typeface="Times New Roman" panose="02020603050405020304" pitchFamily="18" charset="0"/>
              <a:cs typeface="Times New Roman" panose="02020603050405020304" pitchFamily="18" charset="0"/>
            </a:endParaRPr>
          </a:p>
          <a:p>
            <a:pPr>
              <a:buFont typeface="Wingdings" pitchFamily="2" charset="2"/>
              <a:buChar char="ü"/>
            </a:pPr>
            <a:r>
              <a:rPr lang="en-US" sz="2800" dirty="0">
                <a:latin typeface="Times New Roman" panose="02020603050405020304" pitchFamily="18" charset="0"/>
                <a:cs typeface="Times New Roman" panose="02020603050405020304" pitchFamily="18" charset="0"/>
              </a:rPr>
              <a:t>Ideal principle from NAEYC code of ethical conduct consideration</a:t>
            </a:r>
          </a:p>
          <a:p>
            <a:pPr>
              <a:buFont typeface="Wingdings" pitchFamily="2" charset="2"/>
              <a:buChar char="ü"/>
            </a:pPr>
            <a:r>
              <a:rPr lang="en-US" sz="2800" dirty="0">
                <a:latin typeface="Times New Roman" panose="02020603050405020304" pitchFamily="18" charset="0"/>
                <a:cs typeface="Times New Roman" panose="02020603050405020304" pitchFamily="18" charset="0"/>
              </a:rPr>
              <a:t>Standard from the family and community relationships standards considerations</a:t>
            </a:r>
          </a:p>
          <a:p>
            <a:pPr>
              <a:buFont typeface="Wingdings" pitchFamily="2" charset="2"/>
              <a:buChar char="ü"/>
            </a:pPr>
            <a:endParaRPr lang="en-US" sz="2800" dirty="0">
              <a:latin typeface="Times New Roman" panose="02020603050405020304" pitchFamily="18" charset="0"/>
              <a:cs typeface="Times New Roman" panose="02020603050405020304" pitchFamily="18" charset="0"/>
            </a:endParaRPr>
          </a:p>
        </p:txBody>
      </p:sp>
      <p:sp>
        <p:nvSpPr>
          <p:cNvPr id="4" name="Title 3"/>
          <p:cNvSpPr>
            <a:spLocks noGrp="1"/>
          </p:cNvSpPr>
          <p:nvPr>
            <p:ph type="title"/>
          </p:nvPr>
        </p:nvSpPr>
        <p:spPr>
          <a:xfrm>
            <a:off x="609600" y="274638"/>
            <a:ext cx="10972800" cy="961495"/>
          </a:xfrm>
          <a:solidFill>
            <a:schemeClr val="accent1"/>
          </a:solidFill>
        </p:spPr>
        <p:txBody>
          <a:bodyPr>
            <a:normAutofit/>
          </a:bodyPr>
          <a:lstStyle/>
          <a:p>
            <a:r>
              <a:rPr lang="en-US" sz="4000" b="0" dirty="0">
                <a:solidFill>
                  <a:schemeClr val="bg1">
                    <a:lumMod val="85000"/>
                  </a:schemeClr>
                </a:solidFill>
                <a:effectLst/>
                <a:latin typeface="Times New Roman" pitchFamily="18" charset="0"/>
                <a:cs typeface="Times New Roman" pitchFamily="18" charset="0"/>
              </a:rPr>
              <a:t>Presentation of advocacy position</a:t>
            </a:r>
          </a:p>
        </p:txBody>
      </p:sp>
    </p:spTree>
    <p:extLst>
      <p:ext uri="{BB962C8B-B14F-4D97-AF65-F5344CB8AC3E}">
        <p14:creationId xmlns:p14="http://schemas.microsoft.com/office/powerpoint/2010/main" val="1534572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FFFBA19-8379-4671-B4DB-BD7E708D87CE}"/>
              </a:ext>
            </a:extLst>
          </p:cNvPr>
          <p:cNvSpPr>
            <a:spLocks noGrp="1"/>
          </p:cNvSpPr>
          <p:nvPr>
            <p:ph idx="1"/>
          </p:nvPr>
        </p:nvSpPr>
        <p:spPr>
          <a:xfrm>
            <a:off x="1451581" y="1707287"/>
            <a:ext cx="10667039" cy="3014621"/>
          </a:xfrm>
        </p:spPr>
        <p:txBody>
          <a:bodyPr>
            <a:noAutofit/>
          </a:bodyPr>
          <a:lstStyle/>
          <a:p>
            <a:pPr>
              <a:buFont typeface="Wingdings" pitchFamily="2" charset="2"/>
              <a:buChar char="ü"/>
            </a:pPr>
            <a:r>
              <a:rPr lang="en-US" sz="2800" dirty="0">
                <a:latin typeface="Times New Roman" panose="02020603050405020304" pitchFamily="18" charset="0"/>
                <a:cs typeface="Times New Roman" panose="02020603050405020304" pitchFamily="18" charset="0"/>
              </a:rPr>
              <a:t>The execution strategy</a:t>
            </a:r>
          </a:p>
          <a:p>
            <a:pPr>
              <a:buFont typeface="Wingdings" pitchFamily="2" charset="2"/>
              <a:buChar char="ü"/>
            </a:pPr>
            <a:r>
              <a:rPr lang="en-US" sz="2800" dirty="0">
                <a:latin typeface="Times New Roman" panose="02020603050405020304" pitchFamily="18" charset="0"/>
                <a:cs typeface="Times New Roman" panose="02020603050405020304" pitchFamily="18" charset="0"/>
              </a:rPr>
              <a:t>The projected outcome</a:t>
            </a:r>
          </a:p>
          <a:p>
            <a:pPr>
              <a:buFont typeface="Wingdings" pitchFamily="2" charset="2"/>
              <a:buChar char="ü"/>
            </a:pPr>
            <a:r>
              <a:rPr lang="en-US" sz="2800" dirty="0">
                <a:latin typeface="Times New Roman" panose="02020603050405020304" pitchFamily="18" charset="0"/>
                <a:cs typeface="Times New Roman" panose="02020603050405020304" pitchFamily="18" charset="0"/>
              </a:rPr>
              <a:t>Possible remedies to problems that may accrue</a:t>
            </a:r>
          </a:p>
          <a:p>
            <a:pPr>
              <a:buFont typeface="Wingdings" pitchFamily="2" charset="2"/>
              <a:buChar char="ü"/>
            </a:pPr>
            <a:endParaRPr lang="en-US" sz="2800" dirty="0">
              <a:latin typeface="Times New Roman" panose="02020603050405020304" pitchFamily="18" charset="0"/>
              <a:cs typeface="Times New Roman" panose="02020603050405020304" pitchFamily="18" charset="0"/>
            </a:endParaRPr>
          </a:p>
          <a:p>
            <a:pPr>
              <a:buNone/>
            </a:pPr>
            <a:endParaRPr lang="en-US" sz="2800" dirty="0">
              <a:latin typeface="Times New Roman" panose="02020603050405020304" pitchFamily="18" charset="0"/>
              <a:cs typeface="Times New Roman" panose="02020603050405020304" pitchFamily="18" charset="0"/>
            </a:endParaRPr>
          </a:p>
          <a:p>
            <a:pPr>
              <a:buNone/>
            </a:pPr>
            <a:endParaRPr lang="en-US" sz="28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xmlns="" id="{4313E420-4808-49B0-9EDD-79E5B3ACDD8A}"/>
              </a:ext>
            </a:extLst>
          </p:cNvPr>
          <p:cNvSpPr>
            <a:spLocks noGrp="1"/>
          </p:cNvSpPr>
          <p:nvPr>
            <p:ph type="title"/>
          </p:nvPr>
        </p:nvSpPr>
        <p:spPr>
          <a:xfrm>
            <a:off x="1451581" y="804520"/>
            <a:ext cx="9603275" cy="685614"/>
          </a:xfrm>
          <a:solidFill>
            <a:schemeClr val="bg2">
              <a:lumMod val="50000"/>
            </a:schemeClr>
          </a:solidFill>
        </p:spPr>
        <p:txBody>
          <a:bodyPr>
            <a:normAutofit/>
          </a:bodyPr>
          <a:lstStyle/>
          <a:p>
            <a:r>
              <a:rPr lang="en-US" sz="3800" cap="none" dirty="0">
                <a:solidFill>
                  <a:schemeClr val="bg1">
                    <a:lumMod val="85000"/>
                  </a:schemeClr>
                </a:solidFill>
                <a:latin typeface="Times New Roman" panose="02020603050405020304" pitchFamily="18" charset="0"/>
                <a:cs typeface="Times New Roman" panose="02020603050405020304" pitchFamily="18" charset="0"/>
              </a:rPr>
              <a:t>Action plan</a:t>
            </a:r>
          </a:p>
        </p:txBody>
      </p:sp>
    </p:spTree>
    <p:extLst>
      <p:ext uri="{BB962C8B-B14F-4D97-AF65-F5344CB8AC3E}">
        <p14:creationId xmlns:p14="http://schemas.microsoft.com/office/powerpoint/2010/main" val="1045101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608" y="1526299"/>
            <a:ext cx="10558074" cy="4525963"/>
          </a:xfrm>
        </p:spPr>
        <p:txBody>
          <a:bodyPr/>
          <a:lstStyle/>
          <a:p>
            <a:pPr>
              <a:buFont typeface="Wingdings" pitchFamily="2" charset="2"/>
              <a:buChar char="ü"/>
            </a:pPr>
            <a:r>
              <a:rPr lang="en-US" dirty="0">
                <a:latin typeface="Times New Roman" pitchFamily="18" charset="0"/>
                <a:cs typeface="Times New Roman" pitchFamily="18" charset="0"/>
              </a:rPr>
              <a:t> inclusion of all stake holders I advocating for the young children</a:t>
            </a:r>
          </a:p>
          <a:p>
            <a:pPr>
              <a:buFont typeface="Wingdings" pitchFamily="2" charset="2"/>
              <a:buChar char="ü"/>
            </a:pPr>
            <a:r>
              <a:rPr lang="en-US" dirty="0">
                <a:latin typeface="Times New Roman" pitchFamily="18" charset="0"/>
                <a:cs typeface="Times New Roman" pitchFamily="18" charset="0"/>
              </a:rPr>
              <a:t>Provision of channel for reporting any anomalies</a:t>
            </a:r>
          </a:p>
          <a:p>
            <a:pPr>
              <a:buFont typeface="Wingdings" pitchFamily="2" charset="2"/>
              <a:buChar char="ü"/>
            </a:pPr>
            <a:r>
              <a:rPr lang="en-US" dirty="0">
                <a:latin typeface="Times New Roman" pitchFamily="18" charset="0"/>
                <a:cs typeface="Times New Roman" pitchFamily="18" charset="0"/>
              </a:rPr>
              <a:t>Creation of enabling environment for further developments</a:t>
            </a:r>
          </a:p>
        </p:txBody>
      </p:sp>
      <p:sp>
        <p:nvSpPr>
          <p:cNvPr id="2" name="Title 1"/>
          <p:cNvSpPr>
            <a:spLocks noGrp="1"/>
          </p:cNvSpPr>
          <p:nvPr>
            <p:ph type="title"/>
          </p:nvPr>
        </p:nvSpPr>
        <p:spPr>
          <a:xfrm>
            <a:off x="609600" y="274638"/>
            <a:ext cx="10972800" cy="910695"/>
          </a:xfrm>
          <a:solidFill>
            <a:schemeClr val="accent1"/>
          </a:solidFill>
        </p:spPr>
        <p:txBody>
          <a:bodyPr>
            <a:normAutofit fontScale="90000"/>
          </a:bodyPr>
          <a:lstStyle/>
          <a:p>
            <a:pPr algn="ctr"/>
            <a:r>
              <a:rPr lang="en-US" sz="4400" b="0" dirty="0">
                <a:solidFill>
                  <a:schemeClr val="bg1">
                    <a:lumMod val="85000"/>
                  </a:schemeClr>
                </a:solidFill>
                <a:effectLst/>
                <a:latin typeface="Times New Roman" panose="02020603050405020304" pitchFamily="18" charset="0"/>
                <a:cs typeface="Times New Roman" panose="02020603050405020304" pitchFamily="18" charset="0"/>
              </a:rPr>
              <a:t/>
            </a:r>
            <a:br>
              <a:rPr lang="en-US" sz="4400" b="0" dirty="0">
                <a:solidFill>
                  <a:schemeClr val="bg1">
                    <a:lumMod val="85000"/>
                  </a:schemeClr>
                </a:solidFill>
                <a:effectLst/>
                <a:latin typeface="Times New Roman" panose="02020603050405020304" pitchFamily="18" charset="0"/>
                <a:cs typeface="Times New Roman" panose="02020603050405020304" pitchFamily="18" charset="0"/>
              </a:rPr>
            </a:br>
            <a:r>
              <a:rPr lang="en-US" sz="4400" b="0" dirty="0">
                <a:solidFill>
                  <a:schemeClr val="bg1">
                    <a:lumMod val="85000"/>
                  </a:schemeClr>
                </a:solidFill>
                <a:effectLst/>
                <a:latin typeface="Times New Roman" panose="02020603050405020304" pitchFamily="18" charset="0"/>
                <a:cs typeface="Times New Roman" panose="02020603050405020304" pitchFamily="18" charset="0"/>
              </a:rPr>
              <a:t>conclusion</a:t>
            </a:r>
            <a:br>
              <a:rPr lang="en-US" sz="4400" b="0" dirty="0">
                <a:solidFill>
                  <a:schemeClr val="bg1">
                    <a:lumMod val="85000"/>
                  </a:schemeClr>
                </a:solidFill>
                <a:effectLst/>
                <a:latin typeface="Times New Roman" panose="02020603050405020304" pitchFamily="18" charset="0"/>
                <a:cs typeface="Times New Roman" panose="02020603050405020304" pitchFamily="18" charset="0"/>
              </a:rPr>
            </a:br>
            <a:endParaRPr lang="en-US" b="0" dirty="0">
              <a:solidFill>
                <a:schemeClr val="bg1">
                  <a:lumMod val="85000"/>
                </a:schemeClr>
              </a:solidFill>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descr="Image result for swot matrix for app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9220" name="AutoShape 4" descr="Image result for swot matrix for app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9224" name="AutoShape 8" descr="Image result for swot matrix for app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9226" name="AutoShape 10" descr="Image result for swot matrix for app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9228" name="AutoShape 12" descr="Image result for swot matrix for app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42" name="AutoShape 2" descr="Image result for Apple swot matri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44" name="AutoShape 4" descr="Image result for Apple swot matri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46" name="AutoShape 6" descr="Image result for Apple swot matri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48" name="AutoShape 8" descr="Image result for Apple swot matri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50" name="AutoShape 10" descr="Image result for Apple swot matri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52" name="AutoShape 12" descr="Image result for Apple swot matri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7" name="Title 16"/>
          <p:cNvSpPr>
            <a:spLocks noGrp="1"/>
          </p:cNvSpPr>
          <p:nvPr>
            <p:ph type="title"/>
          </p:nvPr>
        </p:nvSpPr>
        <p:spPr>
          <a:xfrm>
            <a:off x="155575" y="274638"/>
            <a:ext cx="11426825" cy="793749"/>
          </a:xfrm>
          <a:solidFill>
            <a:schemeClr val="accent1"/>
          </a:solidFill>
        </p:spPr>
        <p:txBody>
          <a:bodyPr>
            <a:normAutofit/>
          </a:bodyPr>
          <a:lstStyle/>
          <a:p>
            <a:r>
              <a:rPr lang="en-US" b="0" dirty="0">
                <a:solidFill>
                  <a:schemeClr val="bg1">
                    <a:lumMod val="85000"/>
                  </a:schemeClr>
                </a:solidFill>
                <a:effectLst/>
              </a:rPr>
              <a:t>references</a:t>
            </a:r>
          </a:p>
        </p:txBody>
      </p:sp>
      <p:sp>
        <p:nvSpPr>
          <p:cNvPr id="3" name="Content Placeholder 2">
            <a:extLst>
              <a:ext uri="{FF2B5EF4-FFF2-40B4-BE49-F238E27FC236}">
                <a16:creationId xmlns:a16="http://schemas.microsoft.com/office/drawing/2014/main" xmlns="" id="{EC3B1A29-5F73-4F3C-95AD-0A373EEBC293}"/>
              </a:ext>
            </a:extLst>
          </p:cNvPr>
          <p:cNvSpPr>
            <a:spLocks noGrp="1"/>
          </p:cNvSpPr>
          <p:nvPr>
            <p:ph idx="1"/>
          </p:nvPr>
        </p:nvSpPr>
        <p:spPr/>
        <p:txBody>
          <a:bodyPr>
            <a:normAutofit fontScale="85000" lnSpcReduction="10000"/>
          </a:bodyPr>
          <a:lstStyle/>
          <a:p>
            <a:r>
              <a:rPr lang="en-US" dirty="0" err="1"/>
              <a:t>Cripe</a:t>
            </a:r>
            <a:r>
              <a:rPr lang="en-US" dirty="0"/>
              <a:t>, C. T. (2013). </a:t>
            </a:r>
            <a:r>
              <a:rPr lang="en-US" i="1" dirty="0"/>
              <a:t>Family resilience, parental resilience and stress mediation in families with autistic children</a:t>
            </a:r>
            <a:r>
              <a:rPr lang="en-US" dirty="0"/>
              <a:t>: Northcentral University.</a:t>
            </a:r>
          </a:p>
          <a:p>
            <a:r>
              <a:rPr lang="en-US" dirty="0"/>
              <a:t>Fish, L. A. (2017). Selecting the" right" early childhood program for your precocious preschooler. </a:t>
            </a:r>
            <a:r>
              <a:rPr lang="en-US" i="1" dirty="0"/>
              <a:t>Parenting for High Potential, 6</a:t>
            </a:r>
            <a:r>
              <a:rPr lang="en-US" dirty="0"/>
              <a:t>(4), 15-23. </a:t>
            </a:r>
          </a:p>
          <a:p>
            <a:r>
              <a:rPr lang="en-US" dirty="0" err="1"/>
              <a:t>Fivez</a:t>
            </a:r>
            <a:r>
              <a:rPr lang="en-US" dirty="0"/>
              <a:t>, T., </a:t>
            </a:r>
            <a:r>
              <a:rPr lang="en-US" dirty="0" err="1"/>
              <a:t>Kerklaan</a:t>
            </a:r>
            <a:r>
              <a:rPr lang="en-US" dirty="0"/>
              <a:t>, D., </a:t>
            </a:r>
            <a:r>
              <a:rPr lang="en-US" dirty="0" err="1"/>
              <a:t>Mesotten</a:t>
            </a:r>
            <a:r>
              <a:rPr lang="en-US" dirty="0"/>
              <a:t>, D., </a:t>
            </a:r>
            <a:r>
              <a:rPr lang="en-US" dirty="0" err="1"/>
              <a:t>Verbruggen</a:t>
            </a:r>
            <a:r>
              <a:rPr lang="en-US" dirty="0"/>
              <a:t>, S., </a:t>
            </a:r>
            <a:r>
              <a:rPr lang="en-US" dirty="0" err="1"/>
              <a:t>Wouters</a:t>
            </a:r>
            <a:r>
              <a:rPr lang="en-US" dirty="0"/>
              <a:t>, P. J., </a:t>
            </a:r>
            <a:r>
              <a:rPr lang="en-US" dirty="0" err="1"/>
              <a:t>Vanhorebeek</a:t>
            </a:r>
            <a:r>
              <a:rPr lang="en-US" dirty="0"/>
              <a:t>, I., . . . </a:t>
            </a:r>
            <a:r>
              <a:rPr lang="en-US" dirty="0" err="1"/>
              <a:t>Casaer</a:t>
            </a:r>
            <a:r>
              <a:rPr lang="en-US" dirty="0"/>
              <a:t>, M. P. (2016). Early versus late parenteral nutrition in critically ill children. </a:t>
            </a:r>
            <a:r>
              <a:rPr lang="en-US" i="1" dirty="0"/>
              <a:t>New England Journal of Medicine, 374</a:t>
            </a:r>
            <a:r>
              <a:rPr lang="en-US" dirty="0"/>
              <a:t>(12), 1111-1122. </a:t>
            </a:r>
          </a:p>
          <a:p>
            <a:r>
              <a:rPr lang="en-US" dirty="0" err="1"/>
              <a:t>Gavidia</a:t>
            </a:r>
            <a:r>
              <a:rPr lang="en-US" dirty="0"/>
              <a:t>‐Payne, S., Denny, B., Davis, K., Francis, A., &amp; Jackson, M. (2015). Parental resilience: A neglected construct in resilience research. </a:t>
            </a:r>
            <a:r>
              <a:rPr lang="en-US" i="1" dirty="0"/>
              <a:t>Clinical Psychologist, 19</a:t>
            </a:r>
            <a:r>
              <a:rPr lang="en-US" dirty="0"/>
              <a:t>(3), 111-121. </a:t>
            </a:r>
          </a:p>
          <a:p>
            <a:r>
              <a:rPr lang="en-US" dirty="0" err="1"/>
              <a:t>Mouffe</a:t>
            </a:r>
            <a:r>
              <a:rPr lang="en-US" dirty="0"/>
              <a:t>, C. (2014). </a:t>
            </a:r>
            <a:r>
              <a:rPr lang="en-US" i="1" dirty="0"/>
              <a:t>Gramsci and Marxist Theory (RLE: Gramsci)</a:t>
            </a:r>
            <a:r>
              <a:rPr lang="en-US" dirty="0"/>
              <a:t>: Routledge.</a:t>
            </a:r>
          </a:p>
          <a:p>
            <a:endParaRPr lang="en-US" dirty="0"/>
          </a:p>
        </p:txBody>
      </p:sp>
    </p:spTree>
    <p:extLst>
      <p:ext uri="{BB962C8B-B14F-4D97-AF65-F5344CB8AC3E}">
        <p14:creationId xmlns:p14="http://schemas.microsoft.com/office/powerpoint/2010/main" val="13138626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1261</TotalTime>
  <Words>632</Words>
  <Application>Microsoft Office PowerPoint</Application>
  <PresentationFormat>Custom</PresentationFormat>
  <Paragraphs>52</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Advocating For Children</vt:lpstr>
      <vt:lpstr>Introduction</vt:lpstr>
      <vt:lpstr>Identification of issues </vt:lpstr>
      <vt:lpstr>Presentation of advocacy position</vt:lpstr>
      <vt:lpstr>Action plan</vt:lpstr>
      <vt:lpstr> conclusion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Biggest Challenges Facing Organizations in the Next 20 Years</dc:title>
  <dc:creator>user</dc:creator>
  <cp:lastModifiedBy>user</cp:lastModifiedBy>
  <cp:revision>291</cp:revision>
  <dcterms:created xsi:type="dcterms:W3CDTF">2019-08-17T08:01:37Z</dcterms:created>
  <dcterms:modified xsi:type="dcterms:W3CDTF">2019-10-17T02:29:13Z</dcterms:modified>
</cp:coreProperties>
</file>